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378" r:id="rId3"/>
    <p:sldId id="308" r:id="rId4"/>
    <p:sldId id="463" r:id="rId5"/>
    <p:sldId id="467" r:id="rId6"/>
    <p:sldId id="469" r:id="rId7"/>
    <p:sldId id="466" r:id="rId8"/>
    <p:sldId id="468" r:id="rId9"/>
    <p:sldId id="464" r:id="rId10"/>
    <p:sldId id="309" r:id="rId11"/>
    <p:sldId id="310" r:id="rId12"/>
    <p:sldId id="465" r:id="rId13"/>
    <p:sldId id="311" r:id="rId14"/>
    <p:sldId id="435" r:id="rId15"/>
    <p:sldId id="312" r:id="rId16"/>
    <p:sldId id="407" r:id="rId17"/>
    <p:sldId id="313" r:id="rId18"/>
    <p:sldId id="379" r:id="rId19"/>
    <p:sldId id="470" r:id="rId20"/>
    <p:sldId id="471" r:id="rId21"/>
    <p:sldId id="472" r:id="rId22"/>
    <p:sldId id="380" r:id="rId23"/>
    <p:sldId id="411" r:id="rId24"/>
    <p:sldId id="410" r:id="rId25"/>
    <p:sldId id="413" r:id="rId26"/>
    <p:sldId id="412" r:id="rId27"/>
    <p:sldId id="415" r:id="rId28"/>
    <p:sldId id="314" r:id="rId29"/>
    <p:sldId id="315" r:id="rId30"/>
  </p:sldIdLst>
  <p:sldSz cx="6858000" cy="5143500"/>
  <p:notesSz cx="6858000" cy="9144000"/>
  <p:embeddedFontLst>
    <p:embeddedFont>
      <p:font typeface="나눔고딕 ExtraBold" panose="020B0600000101010101" charset="-127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KoPubWorld돋움체 Medium" panose="00000600000000000000" pitchFamily="2" charset="-127"/>
      <p:regular r:id="rId44"/>
    </p:embeddedFont>
    <p:embeddedFont>
      <p:font typeface="KoPub돋움체 Medium" panose="02020603020101020101" pitchFamily="18" charset="-127"/>
      <p:regular r:id="rId45"/>
    </p:embeddedFont>
    <p:embeddedFont>
      <p:font typeface="Wingdings 3" panose="05040102010807070707" pitchFamily="18" charset="2"/>
      <p:regular r:id="rId46"/>
    </p:embeddedFont>
    <p:embeddedFont>
      <p:font typeface="나눔스퀘어" panose="020B0600000101010101" pitchFamily="50" charset="-127"/>
      <p:regular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4F81BD"/>
    <a:srgbClr val="000000"/>
    <a:srgbClr val="329FD7"/>
    <a:srgbClr val="32A1D9"/>
    <a:srgbClr val="006583"/>
    <a:srgbClr val="736D71"/>
    <a:srgbClr val="B3A197"/>
    <a:srgbClr val="01A6BC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3132" autoAdjust="0"/>
  </p:normalViewPr>
  <p:slideViewPr>
    <p:cSldViewPr>
      <p:cViewPr varScale="1">
        <p:scale>
          <a:sx n="89" d="100"/>
          <a:sy n="89" d="100"/>
        </p:scale>
        <p:origin x="1068" y="78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2022-10-18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9251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546BAFE4-C6E9-4980-AA7C-195EF7181771}" type="slidenum">
              <a:rPr lang="ko-KR" altLang="en-US" sz="1200" smtClean="0">
                <a:latin typeface="Times New Roman" pitchFamily="18" charset="0"/>
                <a:ea typeface="굴림" pitchFamily="50" charset="-127"/>
              </a:rPr>
              <a:pPr/>
              <a:t>28</a:t>
            </a:fld>
            <a:endParaRPr lang="ko-KR" altLang="en-US" sz="12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444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3F0393D6-6D47-4CD0-AB6B-BD814F68DB04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29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26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2022-10-18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8" r:id="rId8"/>
    <p:sldLayoutId id="2147483679" r:id="rId9"/>
    <p:sldLayoutId id="2147483680" r:id="rId10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0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Prof. Hyerim </a:t>
            </a:r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24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Regression (</a:t>
            </a:r>
            <a:r>
              <a:rPr lang="ko-KR" altLang="en-US" sz="24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회귀</a:t>
            </a:r>
            <a:r>
              <a:rPr lang="en-US" altLang="ko-KR" sz="24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설명 모델</a:t>
            </a:r>
            <a:r>
              <a:rPr lang="en-US" altLang="ko-KR" sz="1200"/>
              <a:t>(Explanatory model)</a:t>
            </a:r>
            <a:r>
              <a:rPr lang="en-US" altLang="ko-KR"/>
              <a:t> vs. </a:t>
            </a:r>
            <a:r>
              <a:rPr lang="ko-KR" altLang="en-US"/>
              <a:t>예측 모델</a:t>
            </a:r>
            <a:r>
              <a:rPr lang="en-US" altLang="ko-KR" sz="1200"/>
              <a:t>(Predictive model)</a:t>
            </a:r>
            <a:endParaRPr lang="ko-KR" altLang="en-US" sz="1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Good EM: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데이터를 잘 적합시키는 모델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Good PM: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사례를 정확하게 예측하는 모델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셋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 데이터셋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모집단에서 가정된 관계에 대한 정보가 최대한 반영된 최적의 적합 모델을 추정하기 위해 전체 데이터 세트를 사용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학습용 및 검증용 데이터셋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데이터는 일반적인 학습 세트와 검증 세트로 나뉘어지며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 세트는 모델을 추정하는데 사용되며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검증 세트는 새로운 데이터에 대한 모델의 성능을 평가하는데 사용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 평가 기준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데이터가 모델에 얼마나 잘 적합하는가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PM: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얼마나 새로운 사례를 잘 예측하는가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35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예측 모델링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변수는 있지만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값은 존재하지 않는 다른 데이터에서 출력값을 예측하기 위함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즉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새로운 사례에 대한 출력값을 알아내기 위함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(DM)</a:t>
            </a:r>
          </a:p>
          <a:p>
            <a:pPr>
              <a:lnSpc>
                <a:spcPct val="150000"/>
              </a:lnSpc>
            </a:pP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전형적인 데이터 마이닝의 맥락 중 하나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 목표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정확도 최적화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학습용 데이터로 모델 학습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검증용 데이터로 성능 검증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예측에 활용되는 변수가 미치는 영향을 설명하는 것이 주 목적은 아니지만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중요한 문제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283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학습데이터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검증데이터 개념 및 분할 방식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모델이 학습하는데 사용할 데이터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검증 데이터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학습한 데이터의 성능을 검증하기위한 데이터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보편적인 학습데이터 및 검증데이터 분할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학습 데이터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70%, </a:t>
            </a: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검증 데이터 </a:t>
            </a:r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30%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분석가가 상황에 맞게 임의로 분할</a:t>
            </a:r>
            <a:endParaRPr lang="en-US" altLang="ko-KR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AED991-5405-47F6-8295-7FE10DAA0B0D}"/>
              </a:ext>
            </a:extLst>
          </p:cNvPr>
          <p:cNvGrpSpPr/>
          <p:nvPr/>
        </p:nvGrpSpPr>
        <p:grpSpPr>
          <a:xfrm>
            <a:off x="1212850" y="3486149"/>
            <a:ext cx="4076701" cy="547889"/>
            <a:chOff x="1600200" y="2495550"/>
            <a:chExt cx="4076701" cy="762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6CA7DC8-4405-4A56-BDE1-B96EDEF21330}"/>
                </a:ext>
              </a:extLst>
            </p:cNvPr>
            <p:cNvSpPr/>
            <p:nvPr/>
          </p:nvSpPr>
          <p:spPr>
            <a:xfrm>
              <a:off x="1600200" y="2495550"/>
              <a:ext cx="2895600" cy="762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5A15761-0BC0-4A71-95F4-34304D02A9E6}"/>
                </a:ext>
              </a:extLst>
            </p:cNvPr>
            <p:cNvSpPr/>
            <p:nvPr/>
          </p:nvSpPr>
          <p:spPr>
            <a:xfrm>
              <a:off x="4495800" y="2495550"/>
              <a:ext cx="1181101" cy="76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64F18F-CF60-4945-827B-13E2DBADF390}"/>
                </a:ext>
              </a:extLst>
            </p:cNvPr>
            <p:cNvSpPr txBox="1"/>
            <p:nvPr/>
          </p:nvSpPr>
          <p:spPr>
            <a:xfrm>
              <a:off x="2559049" y="2708575"/>
              <a:ext cx="977901" cy="38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학습 데이터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8DEBCC-C64A-4A28-8B6A-4F6786781D04}"/>
                </a:ext>
              </a:extLst>
            </p:cNvPr>
            <p:cNvSpPr txBox="1"/>
            <p:nvPr/>
          </p:nvSpPr>
          <p:spPr>
            <a:xfrm>
              <a:off x="4632325" y="2708575"/>
              <a:ext cx="920750" cy="38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검증 데이터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4502BB-C114-4500-990F-52884DF1ECE2}"/>
              </a:ext>
            </a:extLst>
          </p:cNvPr>
          <p:cNvSpPr txBox="1"/>
          <p:nvPr/>
        </p:nvSpPr>
        <p:spPr>
          <a:xfrm>
            <a:off x="1733549" y="4326139"/>
            <a:ext cx="21621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모델의 학습에 활용할 데이터 정의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EF6F31-9C84-40A8-9835-88C6E98C304A}"/>
              </a:ext>
            </a:extLst>
          </p:cNvPr>
          <p:cNvSpPr txBox="1"/>
          <p:nvPr/>
        </p:nvSpPr>
        <p:spPr>
          <a:xfrm>
            <a:off x="2743200" y="4832434"/>
            <a:ext cx="25146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검증 데이터로 학습된 모델의 성능 검증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B3AED52-BF53-45EC-929F-1C4533664F7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rot="16200000" flipH="1">
            <a:off x="3281379" y="4113312"/>
            <a:ext cx="252379" cy="1185863"/>
          </a:xfrm>
          <a:prstGeom prst="bentConnector3">
            <a:avLst>
              <a:gd name="adj1" fmla="val 52516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97A5370-13C2-4A14-A2CB-BB6980D7646D}"/>
              </a:ext>
            </a:extLst>
          </p:cNvPr>
          <p:cNvCxnSpPr>
            <a:stCxn id="5" idx="2"/>
            <a:endCxn id="10" idx="0"/>
          </p:cNvCxnSpPr>
          <p:nvPr/>
        </p:nvCxnSpPr>
        <p:spPr>
          <a:xfrm rot="5400000">
            <a:off x="3950553" y="4083986"/>
            <a:ext cx="798396" cy="698501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CA23A112-1CED-4656-9830-3242675834D8}"/>
              </a:ext>
            </a:extLst>
          </p:cNvPr>
          <p:cNvCxnSpPr>
            <a:stCxn id="4" idx="2"/>
            <a:endCxn id="9" idx="0"/>
          </p:cNvCxnSpPr>
          <p:nvPr/>
        </p:nvCxnSpPr>
        <p:spPr>
          <a:xfrm rot="16200000" flipH="1">
            <a:off x="2591593" y="4103094"/>
            <a:ext cx="292101" cy="153987"/>
          </a:xfrm>
          <a:prstGeom prst="bentConnector3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4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방정식 및 기본 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Regression</a:t>
            </a:r>
          </a:p>
          <a:p>
            <a:pPr lvl="1"/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Simple vs. Multiple</a:t>
            </a:r>
          </a:p>
          <a:p>
            <a:pPr lvl="1"/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Linear vs. Non-linear</a:t>
            </a:r>
          </a:p>
          <a:p>
            <a:pPr marL="0" indent="0"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회귀 모델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(LRM, Linear Regression Model)</a:t>
            </a:r>
          </a:p>
          <a:p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4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가지 조건을 만족한다면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 </a:t>
            </a: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추정한 계수들의 기댓값이 모수와 동일하며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(Unbiased),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최소의 오차를 가짐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정규성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잔차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3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ε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분포가 정규 분포를 따름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선형성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변수와 출력 변수는 선형 관계를 가짐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독립성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변수들은 독립적임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등분산성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잔차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en-US" altLang="ko-KR" sz="13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ε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분산의 분포가 입력 변수에 상관없이 같음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B28B8455-CBFD-482C-A3B1-2A3233106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4550"/>
            <a:ext cx="2904392" cy="29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315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2E682-75C4-40F8-B2DD-3067B95B0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42425"/>
            <a:ext cx="4572000" cy="3162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1ED45D-790D-4B14-AB47-615443D1B38D}"/>
                  </a:ext>
                </a:extLst>
              </p:cNvPr>
              <p:cNvSpPr txBox="1"/>
              <p:nvPr/>
            </p:nvSpPr>
            <p:spPr>
              <a:xfrm>
                <a:off x="2389267" y="1062367"/>
                <a:ext cx="207946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돋움체" pitchFamily="49" charset="-127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돋움체" pitchFamily="49" charset="-127"/>
                            </a:rPr>
                            <m:t>𝜀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돋움체" pitchFamily="49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ea typeface="돋움체" pitchFamily="49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1ED45D-790D-4B14-AB47-615443D1B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267" y="1062367"/>
                <a:ext cx="2079466" cy="369332"/>
              </a:xfrm>
              <a:prstGeom prst="rect">
                <a:avLst/>
              </a:prstGeom>
              <a:blipFill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305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회귀 계수 추정 방법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sz="1400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ko-KR" altLang="en-US" sz="14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1400" b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ko-KR" altLang="en-US" sz="1400" b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차이를 최소화하여 계수 추정</a:t>
                </a:r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r>
                  <a:rPr lang="ko-KR" altLang="en-US" sz="14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최소 제곱법을 활용한 추정</a:t>
                </a:r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/>
                                </a:rPr>
                                <m:t>−</m:t>
                              </m:r>
                            </m:e>
                          </m:nary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altLang="ko-KR" sz="1400" i="1">
                              <a:latin typeface="Cambria Math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altLang="ko-KR" sz="1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−</m:t>
                                  </m:r>
                                </m:e>
                              </m:nary>
                              <m:acc>
                                <m:accPr>
                                  <m:chr m:val="̅"/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altLang="ko-KR" sz="14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342900" lvl="1" indent="0">
                  <a:buNone/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342900" lvl="1" indent="0">
                  <a:buNone/>
                </a:pPr>
                <a:endPara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sz="1400" i="1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ko-KR" sz="1400" i="1">
                          <a:latin typeface="Cambria Math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altLang="ko-KR" sz="1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altLang="ko-KR" sz="1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altLang="ko-KR" sz="10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/>
                <a:endParaRPr lang="ko-KR" altLang="en-US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"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64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예제</a:t>
            </a:r>
            <a:r>
              <a:rPr lang="en-US" altLang="ko-KR"/>
              <a:t>: Toyota Corolla</a:t>
            </a:r>
            <a:r>
              <a:rPr lang="ko-KR" altLang="en-US"/>
              <a:t>의 가격</a:t>
            </a:r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/>
              <a:t>목표</a:t>
            </a:r>
            <a:r>
              <a:rPr lang="en-US" altLang="ko-KR" sz="1400"/>
              <a:t>: </a:t>
            </a:r>
            <a:r>
              <a:rPr lang="ko-KR" altLang="en-US" sz="1400"/>
              <a:t>데이터를 기반으로 중고 </a:t>
            </a:r>
            <a:r>
              <a:rPr lang="en-US" altLang="ko-KR" sz="1400"/>
              <a:t>Toyota Corollas</a:t>
            </a:r>
            <a:r>
              <a:rPr lang="ko-KR" altLang="en-US" sz="1400"/>
              <a:t>의 가격 예측</a:t>
            </a:r>
            <a:endParaRPr lang="en-US" altLang="ko-KR" sz="140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ko-KR" altLang="en-US" sz="1400"/>
              <a:t>데이터</a:t>
            </a:r>
            <a:r>
              <a:rPr lang="en-US" altLang="ko-KR" sz="1400"/>
              <a:t>: 1442</a:t>
            </a:r>
            <a:r>
              <a:rPr lang="ko-KR" altLang="en-US" sz="1400"/>
              <a:t>개 </a:t>
            </a:r>
            <a:r>
              <a:rPr lang="en-US" altLang="ko-KR" sz="1400"/>
              <a:t>Toyota Corollas</a:t>
            </a:r>
            <a:r>
              <a:rPr lang="ko-KR" altLang="en-US" sz="1400"/>
              <a:t>의 종속 변수 및 독립변수</a:t>
            </a:r>
            <a:endParaRPr lang="en-US" altLang="ko-KR" sz="1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B95772B-DB65-4820-80B7-0864F0558271}" type="slidenum">
              <a:rPr lang="en-US" altLang="ko-KR"/>
              <a:pPr/>
              <a:t>16</a:t>
            </a:fld>
            <a:endParaRPr lang="en-US" altLang="ko-K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F2CE7C-5B1A-4227-981D-A953025E8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16661"/>
            <a:ext cx="5334000" cy="15101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861639B-289A-41DC-801A-F3ACD159AEC1}"/>
              </a:ext>
            </a:extLst>
          </p:cNvPr>
          <p:cNvSpPr/>
          <p:nvPr/>
        </p:nvSpPr>
        <p:spPr>
          <a:xfrm>
            <a:off x="228600" y="3425280"/>
            <a:ext cx="2514600" cy="161582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rgbClr val="A67C52"/>
                </a:solidFill>
              </a:rPr>
              <a:t>Price</a:t>
            </a:r>
            <a:r>
              <a:rPr lang="en-US" altLang="ko-KR" sz="900" dirty="0"/>
              <a:t> in Euros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Age</a:t>
            </a:r>
            <a:r>
              <a:rPr lang="en-US" altLang="ko-KR" sz="900" dirty="0"/>
              <a:t> in months as of 8/04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KM</a:t>
            </a:r>
            <a:r>
              <a:rPr lang="en-US" altLang="ko-KR" sz="900" dirty="0"/>
              <a:t> (kilometers)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Fuel Type </a:t>
            </a:r>
            <a:r>
              <a:rPr lang="en-US" altLang="ko-KR" sz="900" dirty="0"/>
              <a:t>(diesel, petrol, CNG)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HP</a:t>
            </a:r>
            <a:r>
              <a:rPr lang="en-US" altLang="ko-KR" sz="900" dirty="0"/>
              <a:t> (horsepower)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Metallic color </a:t>
            </a:r>
            <a:r>
              <a:rPr lang="en-US" altLang="ko-KR" sz="900" dirty="0"/>
              <a:t>(1=yes, 0=no)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Automatic</a:t>
            </a:r>
            <a:r>
              <a:rPr lang="en-US" altLang="ko-KR" sz="900" dirty="0"/>
              <a:t> transmission (1=yes, 0=no)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CC</a:t>
            </a:r>
            <a:r>
              <a:rPr lang="en-US" altLang="ko-KR" sz="900" dirty="0"/>
              <a:t> (cylinder volume)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Doors</a:t>
            </a:r>
          </a:p>
          <a:p>
            <a:r>
              <a:rPr lang="en-US" altLang="ko-KR" sz="900" b="1" dirty="0" err="1">
                <a:solidFill>
                  <a:srgbClr val="A67C52"/>
                </a:solidFill>
              </a:rPr>
              <a:t>Quarterly_Tax</a:t>
            </a:r>
            <a:r>
              <a:rPr lang="en-US" altLang="ko-KR" sz="900" dirty="0"/>
              <a:t> (road tax)</a:t>
            </a:r>
          </a:p>
          <a:p>
            <a:r>
              <a:rPr lang="en-US" altLang="ko-KR" sz="900" b="1" dirty="0">
                <a:solidFill>
                  <a:srgbClr val="A67C52"/>
                </a:solidFill>
              </a:rPr>
              <a:t>Weight</a:t>
            </a:r>
            <a:r>
              <a:rPr lang="en-US" altLang="ko-KR" sz="900" dirty="0"/>
              <a:t> (in kg)</a:t>
            </a:r>
          </a:p>
        </p:txBody>
      </p:sp>
    </p:spTree>
    <p:extLst>
      <p:ext uri="{BB962C8B-B14F-4D97-AF65-F5344CB8AC3E}">
        <p14:creationId xmlns:p14="http://schemas.microsoft.com/office/powerpoint/2010/main" val="193082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학습된 회귀 모델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4061D9B-D38E-4C7E-905C-6011C9ECEE1B}"/>
              </a:ext>
            </a:extLst>
          </p:cNvPr>
          <p:cNvSpPr/>
          <p:nvPr/>
        </p:nvSpPr>
        <p:spPr>
          <a:xfrm>
            <a:off x="228600" y="2952750"/>
            <a:ext cx="6196533" cy="2088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D2DD76C-49F2-43AF-BC8E-9224D2397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910564"/>
            <a:ext cx="4653829" cy="20228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48F69D-7604-473F-9D81-7CBCD154C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33" y="3325333"/>
            <a:ext cx="1512168" cy="58042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3BD92E-28F3-4AF9-B3F3-8FA2E94FB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33" y="4176886"/>
            <a:ext cx="1276350" cy="638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DF2A3B1-6C2C-4857-9030-13BCFA2FA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800" y="4172578"/>
            <a:ext cx="947564" cy="6691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A482C6-7D52-415D-A2E4-629C84DC0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1008" y="3325333"/>
            <a:ext cx="2524125" cy="5619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D5A4DE-DC34-412B-9DDF-918F5AA851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4345" y="4392910"/>
            <a:ext cx="2457450" cy="3714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85082B-D48D-4696-9412-2BC8DA63C758}"/>
              </a:ext>
            </a:extLst>
          </p:cNvPr>
          <p:cNvSpPr txBox="1"/>
          <p:nvPr/>
        </p:nvSpPr>
        <p:spPr>
          <a:xfrm>
            <a:off x="228600" y="3065916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altLang="ko-KR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Hypthesis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3AFA9-8699-4B2B-88E8-F599ECAF4DD5}"/>
              </a:ext>
            </a:extLst>
          </p:cNvPr>
          <p:cNvSpPr txBox="1"/>
          <p:nvPr/>
        </p:nvSpPr>
        <p:spPr>
          <a:xfrm>
            <a:off x="228600" y="3928869"/>
            <a:ext cx="18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Test Statistic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F6BF76-78F5-4483-A3D4-1EF5FC4BB102}"/>
              </a:ext>
            </a:extLst>
          </p:cNvPr>
          <p:cNvSpPr txBox="1"/>
          <p:nvPr/>
        </p:nvSpPr>
        <p:spPr>
          <a:xfrm>
            <a:off x="3833470" y="3065916"/>
            <a:ext cx="2299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Interval </a:t>
            </a:r>
            <a:r>
              <a:rPr lang="en-US" altLang="ko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of H0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’s acceptance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14599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결정계수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B5BB3E-48CB-4E13-B168-76736E20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48" y="986309"/>
            <a:ext cx="3416752" cy="2057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F6A88D-E29B-4C6D-8065-86116E25C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806613"/>
            <a:ext cx="2388052" cy="13325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8226B9-B4DE-4F61-A8EA-761330CF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986309"/>
            <a:ext cx="2132348" cy="6871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33750"/>
            <a:ext cx="1228725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2840" y="3290604"/>
            <a:ext cx="1302451" cy="4698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7003" y="3267072"/>
            <a:ext cx="1378394" cy="516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5800" y="3893603"/>
                <a:ext cx="2368469" cy="487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i="1" dirty="0"/>
                  <a:t>SST</a:t>
                </a:r>
                <a:r>
                  <a:rPr lang="en-US" altLang="ko-KR" sz="1400" dirty="0"/>
                  <a:t>=</a:t>
                </a:r>
                <a:r>
                  <a:rPr lang="en-US" altLang="ko-KR" sz="1400" i="1" dirty="0"/>
                  <a:t>SSE</a:t>
                </a:r>
                <a:r>
                  <a:rPr lang="en-US" altLang="ko-KR" sz="1400" dirty="0"/>
                  <a:t>+</a:t>
                </a:r>
                <a:r>
                  <a:rPr lang="en-US" altLang="ko-KR" sz="1400" i="1" dirty="0"/>
                  <a:t>SSR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893603"/>
                <a:ext cx="2368469" cy="487569"/>
              </a:xfrm>
              <a:prstGeom prst="rect">
                <a:avLst/>
              </a:prstGeom>
              <a:blipFill>
                <a:blip r:embed="rId8"/>
                <a:stretch>
                  <a:fillRect l="-773"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415891" y="3824165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변수가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분산을 얼마나 줄여주는지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5891" y="4067515"/>
            <a:ext cx="3061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정보가 단순히 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Y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평균을 사용했을 때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성능을 얼마나 향상시키는지</a:t>
            </a:r>
            <a:r>
              <a:rPr lang="en-US" altLang="ko-KR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endParaRPr lang="ko-KR" altLang="en-US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4448280"/>
            <a:ext cx="3061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=&gt; X</a:t>
            </a:r>
            <a:r>
              <a:rPr lang="ko-KR" altLang="en-US" sz="1100" b="1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품질</a:t>
            </a:r>
          </a:p>
        </p:txBody>
      </p:sp>
    </p:spTree>
    <p:extLst>
      <p:ext uri="{BB962C8B-B14F-4D97-AF65-F5344CB8AC3E}">
        <p14:creationId xmlns:p14="http://schemas.microsoft.com/office/powerpoint/2010/main" val="33555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분산분석을 통한 </a:t>
            </a:r>
            <a:r>
              <a:rPr lang="ko-KR" altLang="en-US" dirty="0" err="1"/>
              <a:t>회귀식</a:t>
            </a:r>
            <a:r>
              <a:rPr lang="ko-KR" altLang="en-US" dirty="0"/>
              <a:t> 검증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R</a:t>
                </a:r>
                <a:r>
                  <a:rPr lang="en-US" altLang="ko-KR" baseline="30000" dirty="0"/>
                  <a:t>2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또 다른 통계량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𝑆𝑆𝐸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6" y="1196675"/>
            <a:ext cx="3352954" cy="2143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38600" y="1196675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https://www.youtube.com/watch?v=ClKeKeNz7RM&amp;t=62s</a:t>
            </a:r>
            <a:endParaRPr lang="ko-KR" altLang="en-US" sz="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838200" y="4276036"/>
                <a:ext cx="966547" cy="395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ko-KR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𝑆𝑆𝐸</m:t>
                          </m:r>
                        </m:den>
                      </m:f>
                      <m:r>
                        <a:rPr lang="en-US" altLang="ko-KR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76036"/>
                <a:ext cx="966547" cy="395942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066800" y="3867150"/>
                <a:ext cx="715452" cy="3959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𝑆𝑆𝐸</m:t>
                          </m:r>
                        </m:den>
                      </m:f>
                      <m:r>
                        <a:rPr lang="en-US" altLang="ko-KR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ko-KR" sz="1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867150"/>
                <a:ext cx="715452" cy="395942"/>
              </a:xfrm>
              <a:prstGeom prst="rect">
                <a:avLst/>
              </a:prstGeom>
              <a:blipFill>
                <a:blip r:embed="rId5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09800" y="3946380"/>
            <a:ext cx="3445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X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변수가 더 많은 설명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=&gt; X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계수가 의미가 있음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9800" y="4413622"/>
            <a:ext cx="4164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에러가 더 많은 설명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=&gt; X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계수가 의미가 없음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기울기 </a:t>
            </a:r>
            <a:r>
              <a:rPr lang="en-US" altLang="ko-KR" sz="1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= 0)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456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3EF239C-5AA2-48F1-BDE4-CB5D54B339C5}"/>
              </a:ext>
            </a:extLst>
          </p:cNvPr>
          <p:cNvSpPr/>
          <p:nvPr/>
        </p:nvSpPr>
        <p:spPr>
          <a:xfrm>
            <a:off x="76200" y="3714750"/>
            <a:ext cx="5410200" cy="1326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우리 아들의 키가 얼마나 클까</a:t>
            </a:r>
            <a:r>
              <a:rPr lang="en-US" altLang="ko-KR"/>
              <a:t>?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By Francis Galton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9284407-56D6-4F6D-A8D2-6D81A282151E}" type="slidenum">
              <a:rPr lang="en-US" altLang="ko-KR"/>
              <a:pPr/>
              <a:t>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3310F-5490-4FCF-8FAF-8BB79DC95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0" y="902028"/>
            <a:ext cx="3581400" cy="24743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84F5BA-87C6-4E8C-B48D-A11321AE1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604180"/>
            <a:ext cx="1600200" cy="1285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F5972-4178-4C06-93E3-E5FA675BAA1C}"/>
              </a:ext>
            </a:extLst>
          </p:cNvPr>
          <p:cNvSpPr txBox="1"/>
          <p:nvPr/>
        </p:nvSpPr>
        <p:spPr>
          <a:xfrm>
            <a:off x="226231" y="3502785"/>
            <a:ext cx="28622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By Orley Ashenfelter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</a:pP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품질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= 12.145</a:t>
            </a:r>
          </a:p>
          <a:p>
            <a:pPr defTabSz="685800">
              <a:spcBef>
                <a:spcPct val="200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+ 0.00117 *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겨울 강우량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defTabSz="685800">
              <a:spcBef>
                <a:spcPct val="200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+ 0.06140 *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생장기 평균 기온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defTabSz="685800">
              <a:spcBef>
                <a:spcPct val="200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- 0.00386 *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추수기 강우량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BEF458-59D4-47FC-8509-33A826E2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739" y="35482"/>
            <a:ext cx="1412767" cy="85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4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아래 통계량이 얼마나 커야 하는가</a:t>
            </a:r>
            <a:r>
              <a:rPr lang="en-US" altLang="ko-KR" dirty="0"/>
              <a:t>?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609600" y="1200150"/>
                <a:ext cx="1045223" cy="3229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0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𝑆𝑆𝑅</m:t>
                        </m:r>
                      </m:num>
                      <m:den>
                        <m:r>
                          <a:rPr lang="en-US" altLang="ko-KR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𝑆𝑆𝐸</m:t>
                        </m:r>
                      </m:den>
                    </m:f>
                    <m:r>
                      <a:rPr lang="en-US" altLang="ko-KR" sz="10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</m:oMath>
                </a14:m>
                <a:r>
                  <a:rPr lang="en-US" altLang="ko-KR" sz="1050" dirty="0"/>
                  <a:t>F(1, n-2)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00150"/>
                <a:ext cx="1045223" cy="3229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0052"/>
            <a:ext cx="3784710" cy="266265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19600" y="1733550"/>
            <a:ext cx="1600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/>
              <a:t>https://www.youtube.com/watch?v=ClKeKeNz7RM&amp;t=62s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851778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회귀분석으로 예측하기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19200" y="1581150"/>
            <a:ext cx="4038600" cy="2438400"/>
            <a:chOff x="1295400" y="1733550"/>
            <a:chExt cx="2438400" cy="1600200"/>
          </a:xfrm>
        </p:grpSpPr>
        <p:sp>
          <p:nvSpPr>
            <p:cNvPr id="4" name="직사각형 3"/>
            <p:cNvSpPr/>
            <p:nvPr/>
          </p:nvSpPr>
          <p:spPr>
            <a:xfrm>
              <a:off x="1295400" y="1733550"/>
              <a:ext cx="1981200" cy="1143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29000" y="1733550"/>
              <a:ext cx="304800" cy="1143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295400" y="2952750"/>
              <a:ext cx="1981200" cy="381000"/>
            </a:xfrm>
            <a:prstGeom prst="rect">
              <a:avLst/>
            </a:prstGeom>
            <a:solidFill>
              <a:srgbClr val="4F81B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429000" y="2952750"/>
              <a:ext cx="304800" cy="381000"/>
            </a:xfrm>
            <a:prstGeom prst="rect">
              <a:avLst/>
            </a:prstGeom>
            <a:solidFill>
              <a:srgbClr val="8064A2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418819" y="2266950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trainX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04819" y="2266950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trainY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819" y="3631879"/>
            <a:ext cx="531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testX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732976" y="3631879"/>
            <a:ext cx="524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testY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23560" y="22669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학습데이터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14277" y="360975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검증데이터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415724" y="11926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독립변수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605277" y="11926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335816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회귀 분석으로 예측하기</a:t>
            </a:r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5900" y="971551"/>
            <a:ext cx="6642100" cy="3581400"/>
          </a:xfrm>
          <a:solidFill>
            <a:schemeClr val="bg1"/>
          </a:solidFill>
        </p:spPr>
        <p:txBody>
          <a:bodyPr/>
          <a:lstStyle/>
          <a:p>
            <a:endParaRPr lang="en-US" altLang="ko-KR" sz="1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F1471E-66EB-478B-A164-DFD6B8E28A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06" y="2336217"/>
            <a:ext cx="1828800" cy="2447366"/>
          </a:xfr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B8AA090-3496-4FE1-9412-048A00F56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00685"/>
            <a:ext cx="2286000" cy="15632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E8FC6B-7C68-43BD-98D8-FA7E9B376B4E}"/>
              </a:ext>
            </a:extLst>
          </p:cNvPr>
          <p:cNvSpPr txBox="1"/>
          <p:nvPr/>
        </p:nvSpPr>
        <p:spPr>
          <a:xfrm>
            <a:off x="981856" y="2720738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회귀 계수로 계산된 예측 값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FA2EF-70EC-4643-B965-F14D549A9A30}"/>
              </a:ext>
            </a:extLst>
          </p:cNvPr>
          <p:cNvSpPr txBox="1"/>
          <p:nvPr/>
        </p:nvSpPr>
        <p:spPr>
          <a:xfrm>
            <a:off x="5638800" y="318135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spcBef>
                <a:spcPct val="0"/>
              </a:spcBef>
            </a:pP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잔차</a:t>
            </a:r>
            <a:r>
              <a:rPr lang="en-US" altLang="ko-KR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: </a:t>
            </a:r>
            <a:r>
              <a:rPr lang="ko-KR" alt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실제 값과 예측 값의 차이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6D80E49-4755-4C07-A2A7-C657FF24C8A8}"/>
              </a:ext>
            </a:extLst>
          </p:cNvPr>
          <p:cNvCxnSpPr>
            <a:cxnSpLocks/>
          </p:cNvCxnSpPr>
          <p:nvPr/>
        </p:nvCxnSpPr>
        <p:spPr>
          <a:xfrm>
            <a:off x="2969406" y="2859237"/>
            <a:ext cx="533400" cy="1405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26A3FDB-C360-4CAE-A869-145D5482652F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254782" y="2873291"/>
            <a:ext cx="384018" cy="44655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6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잔차의 분포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B8A7D9-99BD-4496-8FFF-50E143EEB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4114800" cy="2944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9D83EA-CE4D-4657-A4BA-5BB4BCC15840}"/>
              </a:ext>
            </a:extLst>
          </p:cNvPr>
          <p:cNvSpPr txBox="1"/>
          <p:nvPr/>
        </p:nvSpPr>
        <p:spPr>
          <a:xfrm>
            <a:off x="4419600" y="4021297"/>
            <a:ext cx="22860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spcBef>
                <a:spcPct val="0"/>
              </a:spcBef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대칭 형태의 분포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+mj-ea"/>
              <a:cs typeface="+mj-cs"/>
            </a:endParaRPr>
          </a:p>
          <a:p>
            <a:pPr defTabSz="685800">
              <a:lnSpc>
                <a:spcPct val="150000"/>
              </a:lnSpc>
              <a:spcBef>
                <a:spcPct val="0"/>
              </a:spcBef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rPr>
              <a:t>일부 이상치 존재</a:t>
            </a:r>
          </a:p>
        </p:txBody>
      </p:sp>
    </p:spTree>
    <p:extLst>
      <p:ext uri="{BB962C8B-B14F-4D97-AF65-F5344CB8AC3E}">
        <p14:creationId xmlns:p14="http://schemas.microsoft.com/office/powerpoint/2010/main" val="3680870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잔차 분석</a:t>
            </a:r>
            <a:endParaRPr lang="ko-KR" altLang="en-US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5264B176-B02A-453A-B4BE-1F5B8802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3950"/>
            <a:ext cx="6134100" cy="330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79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입력 변수의 수를 줄여야 하는 이유</a:t>
            </a:r>
            <a:endParaRPr lang="en-US" altLang="ko-KR"/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많은 입력 변수를 가진다면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변수 전부를 수집하는 것이 불가능하거나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비용이 많이 듬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적은 수의 예측 변수로 더 정확한 예측을 할 수 있음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변수가 많을수록 결측치 존재의 위험성이 높아짐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다중 공선성이 발생하여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회귀 계수의 추정치가 불안해질 수 있음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종속변수와 상관없는 예측변수 사용 시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예측의 분산이 증가할 수 있음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571500" lvl="1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종속변수와 상관관계가 있는 예측 변수를 누락시킬 시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오차 혹은 편향도가 증가할 수 있음</a:t>
            </a:r>
            <a:endParaRPr lang="en-US" altLang="ko-KR" sz="1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557213" indent="-214313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8572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2001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15430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87EA80D9-7B3A-466E-9F6F-329B065D0E28}" type="slidenum">
              <a:rPr lang="en-US" altLang="ko-KR" sz="1050" b="0">
                <a:solidFill>
                  <a:schemeClr val="bg1"/>
                </a:solidFill>
              </a:rPr>
              <a:pPr eaLnBrk="1" hangingPunct="1"/>
              <a:t>25</a:t>
            </a:fld>
            <a:endParaRPr lang="en-US" altLang="ko-KR" sz="1050" b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AE3D31-6B45-4D0B-A20F-AC5951175F25}"/>
              </a:ext>
            </a:extLst>
          </p:cNvPr>
          <p:cNvSpPr txBox="1"/>
          <p:nvPr/>
        </p:nvSpPr>
        <p:spPr>
          <a:xfrm>
            <a:off x="4114800" y="3333750"/>
            <a:ext cx="2240280" cy="100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참고</a:t>
            </a:r>
            <a:r>
              <a:rPr lang="en-US" altLang="ko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다중공선성</a:t>
            </a:r>
            <a:endParaRPr lang="en-US" altLang="ko-KR" sz="1100" b="1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두 개 이상의 예측 변수가 종속 변수에 동일한 선형 관계를 공유하는 것</a:t>
            </a:r>
          </a:p>
        </p:txBody>
      </p:sp>
    </p:spTree>
    <p:extLst>
      <p:ext uri="{BB962C8B-B14F-4D97-AF65-F5344CB8AC3E}">
        <p14:creationId xmlns:p14="http://schemas.microsoft.com/office/powerpoint/2010/main" val="2394119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완전 탐색</a:t>
            </a:r>
            <a:r>
              <a:rPr lang="en-US" altLang="ko-KR" sz="2400"/>
              <a:t>(Exhaustive</a:t>
            </a:r>
            <a:r>
              <a:rPr lang="ko-KR" altLang="en-US" sz="2400"/>
              <a:t> </a:t>
            </a:r>
            <a:r>
              <a:rPr lang="en-US" altLang="ko-KR" sz="2400"/>
              <a:t>Search)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4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ko-KR" altLang="en-US" sz="1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모델이 </a:t>
                </a:r>
                <a:r>
                  <a:rPr lang="ko-KR" altLang="en-US" sz="14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설명할 수 있는 변동성의 비율</a:t>
                </a:r>
                <a:endParaRPr lang="en-US" altLang="ko-KR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평가된 예측 변수들의 모든 부분집합</a:t>
                </a:r>
                <a:r>
                  <a:rPr lang="en-US" altLang="ko-KR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(single, pairs, triplets, etc.)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계산 집약적임</a:t>
                </a: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0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를 통해 독립변수가 많아지는 경우에 대한 문제 해결</a:t>
                </a:r>
                <a:endParaRPr lang="en-US" altLang="ko-KR" sz="100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Object 2">
            <a:extLst>
              <a:ext uri="{FF2B5EF4-FFF2-40B4-BE49-F238E27FC236}">
                <a16:creationId xmlns:a16="http://schemas.microsoft.com/office/drawing/2014/main" id="{4A97738B-9518-489F-856E-623DDD0573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303811"/>
              </p:ext>
            </p:extLst>
          </p:nvPr>
        </p:nvGraphicFramePr>
        <p:xfrm>
          <a:off x="1736725" y="2323213"/>
          <a:ext cx="3384550" cy="1336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Equation" r:id="rId4" imgW="1600200" imgH="660400" progId="Equation.3">
                  <p:embed/>
                </p:oleObj>
              </mc:Choice>
              <mc:Fallback>
                <p:oleObj name="Equation" r:id="rId4" imgW="1600200" imgH="660400" progId="Equation.3">
                  <p:embed/>
                  <p:pic>
                    <p:nvPicPr>
                      <p:cNvPr id="2048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725" y="2323213"/>
                        <a:ext cx="3384550" cy="1336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955F81E-775E-4D44-891A-D6118D96FE60}"/>
              </a:ext>
            </a:extLst>
          </p:cNvPr>
          <p:cNvSpPr txBox="1"/>
          <p:nvPr/>
        </p:nvSpPr>
        <p:spPr>
          <a:xfrm>
            <a:off x="1447800" y="3996439"/>
            <a:ext cx="20574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입력 변수의 수에 대한 패널티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D65054-88FD-4C52-8B8E-0B345AEC11E5}"/>
              </a:ext>
            </a:extLst>
          </p:cNvPr>
          <p:cNvSpPr/>
          <p:nvPr/>
        </p:nvSpPr>
        <p:spPr>
          <a:xfrm>
            <a:off x="3429000" y="2818192"/>
            <a:ext cx="228600" cy="3810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57C6E46-B39D-4A0F-9065-51566A468E7B}"/>
              </a:ext>
            </a:extLst>
          </p:cNvPr>
          <p:cNvCxnSpPr>
            <a:stCxn id="5" idx="0"/>
            <a:endCxn id="9" idx="2"/>
          </p:cNvCxnSpPr>
          <p:nvPr/>
        </p:nvCxnSpPr>
        <p:spPr>
          <a:xfrm flipV="1">
            <a:off x="2476500" y="3199192"/>
            <a:ext cx="1066800" cy="797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587AC0-7809-4EB4-9732-28EA6E625019}"/>
                  </a:ext>
                </a:extLst>
              </p:cNvPr>
              <p:cNvSpPr txBox="1"/>
              <p:nvPr/>
            </p:nvSpPr>
            <p:spPr>
              <a:xfrm>
                <a:off x="3657600" y="3943350"/>
                <a:ext cx="2438400" cy="551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50">
                    <a:solidFill>
                      <a:schemeClr val="tx2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입력변수의 수만 증가시켜도 발생하는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5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5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sz="105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050">
                    <a:solidFill>
                      <a:schemeClr val="tx2"/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의 인위적인 증가를 배제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8587AC0-7809-4EB4-9732-28EA6E625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943350"/>
                <a:ext cx="2438400" cy="551241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5101" y="2398250"/>
            <a:ext cx="4676775" cy="218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33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입력 변수 선택 방법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목표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충분히 좋은 성능을 보이는 가장 간단한 모델을 찾는 것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모델이 더 강건해짐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정확도가 더 높아짐</a:t>
            </a:r>
            <a:endParaRPr lang="en-US" altLang="ko-KR" sz="1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완전 탐색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(Exhaustive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Search)</a:t>
            </a: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부분 탐색 알고리즘</a:t>
            </a:r>
            <a:endParaRPr lang="en-US" altLang="ko-KR" sz="14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 선택법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(Forward Selection)</a:t>
            </a: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후진 제거법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(Backward Elimination)</a:t>
            </a:r>
          </a:p>
          <a:p>
            <a:pPr lvl="1">
              <a:lnSpc>
                <a:spcPct val="150000"/>
              </a:lnSpc>
            </a:pPr>
            <a:r>
              <a:rPr lang="ko-KR" altLang="en-US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 선택법</a:t>
            </a:r>
            <a:r>
              <a:rPr lang="en-US" altLang="ko-KR" sz="1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(Stepwise Selection)</a:t>
            </a:r>
          </a:p>
          <a:p>
            <a:pPr lvl="1">
              <a:lnSpc>
                <a:spcPct val="150000"/>
              </a:lnSpc>
            </a:pP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C2E970B-DBF2-4083-A39B-7308FC782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943350"/>
            <a:ext cx="5181600" cy="1054798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777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모델</a:t>
            </a:r>
            <a:r>
              <a:rPr lang="en-US" altLang="ko-KR"/>
              <a:t>(</a:t>
            </a:r>
            <a:r>
              <a:rPr lang="ko-KR" altLang="en-US"/>
              <a:t>예측 변수 </a:t>
            </a:r>
            <a:r>
              <a:rPr lang="en-US" altLang="ko-KR"/>
              <a:t>6</a:t>
            </a:r>
            <a:r>
              <a:rPr lang="ko-KR" altLang="en-US"/>
              <a:t>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6A0FA-335B-43D3-A431-FDA5E73F3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5" y="1047750"/>
            <a:ext cx="6653170" cy="340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32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정리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선형 회귀 모델은 설명 뿐 아니라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예측까지 할 수 있는 유명한 도구임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좋은 예측 모델은 높은 정확도를 가짐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모델은 학습용 데이터 세트를 사용하여 구성되며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별도의 검증 데이터 세트에서 평가됨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예측 정확성과 강건함을 위해서는 불필요한 입력 변수를 제거하는 것이 중요함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선택 방법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전진 선택법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후진 제거법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단계 선택법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좋은 후보 모델을 찾는데 도움이 됨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이러한 작업을 실행한 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평가해야 함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95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Contents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1AD22D-9BB7-458D-B31C-B2C431897028}"/>
              </a:ext>
            </a:extLst>
          </p:cNvPr>
          <p:cNvGrpSpPr/>
          <p:nvPr/>
        </p:nvGrpSpPr>
        <p:grpSpPr>
          <a:xfrm>
            <a:off x="457200" y="24955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0408E154-9A39-4DE1-B962-E38CDC6617F5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5247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ABEABC-B5FC-45F4-8423-560C1A2D6622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7060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F1BBB5-D708-4E7C-A793-07D4AD404810}"/>
              </a:ext>
            </a:extLst>
          </p:cNvPr>
          <p:cNvGrpSpPr/>
          <p:nvPr/>
        </p:nvGrpSpPr>
        <p:grpSpPr>
          <a:xfrm>
            <a:off x="457200" y="1466850"/>
            <a:ext cx="4176464" cy="906414"/>
            <a:chOff x="4572000" y="1514474"/>
            <a:chExt cx="4176464" cy="906414"/>
          </a:xfrm>
          <a:effectLst>
            <a:outerShdw blurRad="76200" dir="18900000" sy="23000" kx="-1200000" algn="bl" rotWithShape="0">
              <a:prstClr val="black">
                <a:alpha val="43000"/>
              </a:prstClr>
            </a:outerShdw>
          </a:effectLst>
        </p:grpSpPr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74C19CB8-D5E6-405D-97B2-9A6AB31D5AC8}"/>
                </a:ext>
              </a:extLst>
            </p:cNvPr>
            <p:cNvSpPr/>
            <p:nvPr/>
          </p:nvSpPr>
          <p:spPr>
            <a:xfrm rot="16200000">
              <a:off x="4443598" y="1642876"/>
              <a:ext cx="904875" cy="648072"/>
            </a:xfrm>
            <a:prstGeom prst="parallelogram">
              <a:avLst>
                <a:gd name="adj" fmla="val 32937"/>
              </a:avLst>
            </a:prstGeom>
            <a:solidFill>
              <a:srgbClr val="7E5E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D9BB5F-ED7F-4FD5-9A0E-3113070CE6B4}"/>
                </a:ext>
              </a:extLst>
            </p:cNvPr>
            <p:cNvSpPr/>
            <p:nvPr/>
          </p:nvSpPr>
          <p:spPr>
            <a:xfrm>
              <a:off x="5220072" y="1724025"/>
              <a:ext cx="3528392" cy="696863"/>
            </a:xfrm>
            <a:prstGeom prst="rect">
              <a:avLst/>
            </a:prstGeom>
            <a:solidFill>
              <a:srgbClr val="A67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Rectangle 303">
            <a:extLst>
              <a:ext uri="{FF2B5EF4-FFF2-40B4-BE49-F238E27FC236}">
                <a16:creationId xmlns:a16="http://schemas.microsoft.com/office/drawing/2014/main" id="{26E229AD-DCFE-4382-92F3-803E367815DD}"/>
              </a:ext>
            </a:extLst>
          </p:cNvPr>
          <p:cNvSpPr txBox="1">
            <a:spLocks noChangeArrowheads="1"/>
          </p:cNvSpPr>
          <p:nvPr/>
        </p:nvSpPr>
        <p:spPr>
          <a:xfrm>
            <a:off x="980305" y="1816250"/>
            <a:ext cx="3528392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noProof="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Linear Regression</a:t>
            </a:r>
            <a:endParaRPr kumimoji="0" lang="en-US" altLang="ko-KR" sz="2000" b="1" i="0" u="non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Arial" pitchFamily="34" charset="0"/>
            </a:endParaRPr>
          </a:p>
        </p:txBody>
      </p:sp>
      <p:sp>
        <p:nvSpPr>
          <p:cNvPr id="12" name="Rectangle 303">
            <a:extLst>
              <a:ext uri="{FF2B5EF4-FFF2-40B4-BE49-F238E27FC236}">
                <a16:creationId xmlns:a16="http://schemas.microsoft.com/office/drawing/2014/main" id="{0A53284F-A1D3-4A92-B330-D37AD0DFB718}"/>
              </a:ext>
            </a:extLst>
          </p:cNvPr>
          <p:cNvSpPr txBox="1">
            <a:spLocks noChangeArrowheads="1"/>
          </p:cNvSpPr>
          <p:nvPr/>
        </p:nvSpPr>
        <p:spPr>
          <a:xfrm>
            <a:off x="1016309" y="2853184"/>
            <a:ext cx="3456384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Arial" pitchFamily="34" charset="0"/>
              </a:rPr>
              <a:t>Logistic Regression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97F08-7836-4CE5-BDB9-9CA3EA0BA246}"/>
              </a:ext>
            </a:extLst>
          </p:cNvPr>
          <p:cNvSpPr txBox="1"/>
          <p:nvPr/>
        </p:nvSpPr>
        <p:spPr>
          <a:xfrm>
            <a:off x="500633" y="16341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6AE5F-EB3C-458F-8B82-AC447DCFC8E8}"/>
              </a:ext>
            </a:extLst>
          </p:cNvPr>
          <p:cNvSpPr txBox="1"/>
          <p:nvPr/>
        </p:nvSpPr>
        <p:spPr>
          <a:xfrm>
            <a:off x="500633" y="26628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부제목 12">
            <a:extLst>
              <a:ext uri="{FF2B5EF4-FFF2-40B4-BE49-F238E27FC236}">
                <a16:creationId xmlns:a16="http://schemas.microsoft.com/office/drawing/2014/main" id="{F1B4C10B-E44D-44A0-A098-EF702435ABD0}"/>
              </a:ext>
            </a:extLst>
          </p:cNvPr>
          <p:cNvSpPr txBox="1">
            <a:spLocks/>
          </p:cNvSpPr>
          <p:nvPr/>
        </p:nvSpPr>
        <p:spPr>
          <a:xfrm>
            <a:off x="355393" y="960883"/>
            <a:ext cx="4077975" cy="2392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ko-KR" altLang="en-US" sz="900">
                <a:solidFill>
                  <a:srgbClr val="36373B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산업현장에서 </a:t>
            </a:r>
            <a:r>
              <a:rPr lang="ko-KR" altLang="en-US" sz="900" dirty="0">
                <a:solidFill>
                  <a:srgbClr val="36373B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수집된 데이터를 분석하는데 필요한 기초 소양을 강의합니다</a:t>
            </a:r>
            <a:r>
              <a:rPr lang="en-US" altLang="ko-KR" sz="900" dirty="0">
                <a:solidFill>
                  <a:srgbClr val="36373B"/>
                </a:soli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. </a:t>
            </a:r>
            <a:endParaRPr lang="ko-KR" altLang="en-US" sz="900" dirty="0">
              <a:solidFill>
                <a:srgbClr val="36373B"/>
              </a:solidFill>
              <a:latin typeface="Arial" panose="020B0604020202020204" pitchFamily="34" charset="0"/>
              <a:ea typeface="KoPub돋움체 Medium" panose="020206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470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 txBox="1">
            <a:spLocks/>
          </p:cNvSpPr>
          <p:nvPr/>
        </p:nvSpPr>
        <p:spPr>
          <a:xfrm>
            <a:off x="311727" y="2220711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altLang="ko-KR" sz="320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endParaRPr lang="ko-KR" altLang="en-US" sz="3200" dirty="0">
              <a:ln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2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BB2E8-A52F-4998-8F31-A9B0187C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7CBC5-626C-4909-BEC5-1FD19FA53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사전적 정의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각 측정 단위에 대해서 측정하려고 하는 특성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Cf)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vs.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질적 변수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(Qualitative variable)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값이 특정 카테고리를 포함하는 변수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사람의 성별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자동차의 제조사 등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양적 변수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(Quantitative variable)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변수의 값을 연속형 수치로 표현가능한 변수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사람의 몸무게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자동차의 가격 등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51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분석에 필요한 데이터 유형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수치형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(234, 0.327, …) 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토요일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맑음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배혜림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연속형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이산형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(0.234, 0.327, …) (0, 1)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비정형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(Table,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벡터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리스트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이미지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음성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문서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균형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비균형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양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불량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기계는 모든 유형의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data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받아 들일 수 있을까요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310304"/>
            <a:ext cx="1393330" cy="475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범주형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 전처리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혼합된 입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3771"/>
          <a:stretch/>
        </p:blipFill>
        <p:spPr>
          <a:xfrm>
            <a:off x="3509881" y="3310304"/>
            <a:ext cx="3213485" cy="1278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46" y="883627"/>
            <a:ext cx="2373923" cy="9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2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변수 정규화 및 표준화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정규화란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데이터프레임 변수간의 크기가 심하게 차이나는 경우 문제 발생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변수간의 크기를 동등한 정도로 맞추는 과정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최소 최대 정규화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(Min-max normalization)</a:t>
            </a:r>
          </a:p>
          <a:p>
            <a:pPr>
              <a:lnSpc>
                <a:spcPct val="150000"/>
              </a:lnSpc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표준 정규분포 데이터 표준화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(Z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score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normalization)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BF9F2-C301-493F-99A8-6A39003210C0}"/>
                  </a:ext>
                </a:extLst>
              </p:cNvPr>
              <p:cNvSpPr txBox="1"/>
              <p:nvPr/>
            </p:nvSpPr>
            <p:spPr>
              <a:xfrm>
                <a:off x="1498363" y="2419350"/>
                <a:ext cx="1433790" cy="4019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𝑀𝐼𝑁</m:t>
                          </m:r>
                        </m:num>
                        <m:den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𝑀𝐴𝑋</m:t>
                          </m:r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𝑀𝐼𝑁</m:t>
                          </m:r>
                        </m:den>
                      </m:f>
                    </m:oMath>
                  </m:oMathPara>
                </a14:m>
                <a:endPara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BF9F2-C301-493F-99A8-6A3900321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363" y="2419350"/>
                <a:ext cx="1433790" cy="401905"/>
              </a:xfrm>
              <a:prstGeom prst="rect">
                <a:avLst/>
              </a:prstGeom>
              <a:blipFill>
                <a:blip r:embed="rId2"/>
                <a:stretch>
                  <a:fillRect l="-2553" r="-2128" b="-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DDC0C4-9067-4707-89E5-D42185415AD7}"/>
                  </a:ext>
                </a:extLst>
              </p:cNvPr>
              <p:cNvSpPr txBox="1"/>
              <p:nvPr/>
            </p:nvSpPr>
            <p:spPr>
              <a:xfrm>
                <a:off x="1498363" y="3714750"/>
                <a:ext cx="1156150" cy="461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4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평균</m:t>
                          </m:r>
                        </m:num>
                        <m:den>
                          <m:r>
                            <a:rPr lang="ko-KR" altLang="en-US" sz="14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표준편차</m:t>
                          </m:r>
                        </m:den>
                      </m:f>
                    </m:oMath>
                  </m:oMathPara>
                </a14:m>
                <a:endPara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DDC0C4-9067-4707-89E5-D4218541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363" y="3714750"/>
                <a:ext cx="1156150" cy="4618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943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26CEA-D7D7-4FA3-95A7-E760CABE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파라미터의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F80A4-7CF2-4CE7-B880-4213E76EE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파라미터의 사전적 정의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수학적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함수의 값을 결정짓는 변수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통계적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분포의 속성을 결정짓는 변수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 평균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 분산 등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A59911-4D6A-411A-8B6F-4B3B91ACD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19350"/>
            <a:ext cx="4464121" cy="4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7C192-5BA0-4465-A0B6-10D97D3D2DCB}"/>
              </a:ext>
            </a:extLst>
          </p:cNvPr>
          <p:cNvSpPr txBox="1"/>
          <p:nvPr/>
        </p:nvSpPr>
        <p:spPr>
          <a:xfrm>
            <a:off x="2779766" y="1901679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파라미터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AD2E8-80F3-425C-963A-C957E86C365C}"/>
              </a:ext>
            </a:extLst>
          </p:cNvPr>
          <p:cNvSpPr/>
          <p:nvPr/>
        </p:nvSpPr>
        <p:spPr>
          <a:xfrm>
            <a:off x="2384461" y="2518662"/>
            <a:ext cx="276189" cy="30366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FF2DB8-C844-48D3-A42F-0047274304B9}"/>
              </a:ext>
            </a:extLst>
          </p:cNvPr>
          <p:cNvSpPr/>
          <p:nvPr/>
        </p:nvSpPr>
        <p:spPr>
          <a:xfrm>
            <a:off x="1838397" y="2518661"/>
            <a:ext cx="276189" cy="30366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73948-73B8-4DEE-873A-93EC52FC208B}"/>
              </a:ext>
            </a:extLst>
          </p:cNvPr>
          <p:cNvSpPr/>
          <p:nvPr/>
        </p:nvSpPr>
        <p:spPr>
          <a:xfrm>
            <a:off x="3175071" y="2518661"/>
            <a:ext cx="276189" cy="30366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62ACEE-E6E1-4EEC-92D4-3D69D60F0DC3}"/>
              </a:ext>
            </a:extLst>
          </p:cNvPr>
          <p:cNvSpPr/>
          <p:nvPr/>
        </p:nvSpPr>
        <p:spPr>
          <a:xfrm>
            <a:off x="4511745" y="2518661"/>
            <a:ext cx="276189" cy="30366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81912BD-F0A8-4847-982B-4F6C1AC626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rot="5400000" flipH="1" flipV="1">
            <a:off x="2490227" y="1695722"/>
            <a:ext cx="309205" cy="133667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3DBADB97-5AAE-4C42-93D7-72ADD43D1B67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5400000" flipH="1" flipV="1">
            <a:off x="2763258" y="1968754"/>
            <a:ext cx="309206" cy="79061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A4525447-DE77-4592-AC42-C828C01B980C}"/>
              </a:ext>
            </a:extLst>
          </p:cNvPr>
          <p:cNvCxnSpPr>
            <a:cxnSpLocks/>
            <a:stCxn id="11" idx="0"/>
            <a:endCxn id="6" idx="2"/>
          </p:cNvCxnSpPr>
          <p:nvPr/>
        </p:nvCxnSpPr>
        <p:spPr>
          <a:xfrm rot="5400000" flipH="1" flipV="1">
            <a:off x="3158564" y="2364059"/>
            <a:ext cx="309205" cy="12700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A570CACD-B6BD-445F-A123-EA10D3003E84}"/>
              </a:ext>
            </a:extLst>
          </p:cNvPr>
          <p:cNvCxnSpPr>
            <a:cxnSpLocks/>
            <a:stCxn id="12" idx="0"/>
            <a:endCxn id="6" idx="2"/>
          </p:cNvCxnSpPr>
          <p:nvPr/>
        </p:nvCxnSpPr>
        <p:spPr>
          <a:xfrm rot="16200000" flipV="1">
            <a:off x="3826901" y="1695722"/>
            <a:ext cx="309205" cy="1336674"/>
          </a:xfrm>
          <a:prstGeom prst="bentConnector3">
            <a:avLst>
              <a:gd name="adj1" fmla="val 50000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C86E261D-9BD1-4446-BA32-B7EB03483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91" y="3094696"/>
            <a:ext cx="2528585" cy="190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7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용어정리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ko-KR" altLang="en-US" dirty="0"/>
              <a:t> 개념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E952AC2B-96E9-4A9D-823B-C558B4C33D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4927764"/>
                  </p:ext>
                </p:extLst>
              </p:nvPr>
            </p:nvGraphicFramePr>
            <p:xfrm>
              <a:off x="1248251" y="1123950"/>
              <a:ext cx="4361498" cy="3466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8218">
                      <a:extLst>
                        <a:ext uri="{9D8B030D-6E8A-4147-A177-3AD203B41FA5}">
                          <a16:colId xmlns:a16="http://schemas.microsoft.com/office/drawing/2014/main" val="3264976495"/>
                        </a:ext>
                      </a:extLst>
                    </a:gridCol>
                    <a:gridCol w="3383280">
                      <a:extLst>
                        <a:ext uri="{9D8B030D-6E8A-4147-A177-3AD203B41FA5}">
                          <a16:colId xmlns:a16="http://schemas.microsoft.com/office/drawing/2014/main" val="6982143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항목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171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독립변수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다른 변수에게 영향을 주는 변수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(x)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01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종속변수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다른 변수에게 영향을 받는 변수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(y)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03307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회귀계수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절편과 기울기를 의미함</a:t>
                          </a:r>
                          <a:endParaRPr lang="en-US" altLang="ko-KR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9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</a:t>
                          </a:r>
                          <a:r>
                            <a:rPr lang="ko-KR" altLang="en-US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절편</a:t>
                          </a:r>
                          <a:r>
                            <a:rPr lang="en-US" altLang="ko-KR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)+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9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9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의 계수</a:t>
                          </a:r>
                          <a:r>
                            <a:rPr lang="en-US" altLang="ko-KR" sz="900" kern="1200">
                              <a:solidFill>
                                <a:schemeClr val="dk1"/>
                              </a:solidFill>
                              <a:effectLst/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)</a:t>
                          </a:r>
                          <a:endParaRPr lang="ko-KR" altLang="en-US" sz="900" kern="1200">
                            <a:solidFill>
                              <a:schemeClr val="dk1"/>
                            </a:solidFill>
                            <a:effectLst/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6717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회귀방정식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 계수를 이용하여 생성된 방정식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84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 선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독립변수와 종속변수에 대한 분포를 나타내는 직선중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 </a:t>
                          </a: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가장 적합한 직선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6157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적합된 값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 변수에 대한 예측된 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y</a:t>
                          </a: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7426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(Residuals)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예측값과 실제값의 차이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6047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 제곱 합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잔차의 제곱 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8565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내용 개체 틀 3">
                <a:extLst>
                  <a:ext uri="{FF2B5EF4-FFF2-40B4-BE49-F238E27FC236}">
                    <a16:creationId xmlns:a16="http://schemas.microsoft.com/office/drawing/2014/main" id="{E952AC2B-96E9-4A9D-823B-C558B4C33DC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4927764"/>
                  </p:ext>
                </p:extLst>
              </p:nvPr>
            </p:nvGraphicFramePr>
            <p:xfrm>
              <a:off x="1248251" y="1123950"/>
              <a:ext cx="4361498" cy="3466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8218">
                      <a:extLst>
                        <a:ext uri="{9D8B030D-6E8A-4147-A177-3AD203B41FA5}">
                          <a16:colId xmlns:a16="http://schemas.microsoft.com/office/drawing/2014/main" val="3264976495"/>
                        </a:ext>
                      </a:extLst>
                    </a:gridCol>
                    <a:gridCol w="3383280">
                      <a:extLst>
                        <a:ext uri="{9D8B030D-6E8A-4147-A177-3AD203B41FA5}">
                          <a16:colId xmlns:a16="http://schemas.microsoft.com/office/drawing/2014/main" val="698214345"/>
                        </a:ext>
                      </a:extLst>
                    </a:gridCol>
                  </a:tblGrid>
                  <a:tr h="38481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항목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>
                              <a:solidFill>
                                <a:schemeClr val="tx1"/>
                              </a:solidFill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설명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71712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독립변수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다른 변수에게 영향을 주는 변수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(x)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0103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종속변수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다른 변수에게 영향을 받는 변수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(y)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20330761"/>
                      </a:ext>
                    </a:extLst>
                  </a:tr>
                  <a:tr h="485775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회귀계수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8957" t="-232500" r="-180" b="-38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717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회귀방정식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 계수를 이용하여 생성된 방정식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6184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회귀 선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독립변수와 종속변수에 대한 분포를 나타내는 직선중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 </a:t>
                          </a: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가장 적합한 직선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61572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적합된 값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독립 변수에 대한 예측된 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y</a:t>
                          </a: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값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74268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</a:t>
                          </a:r>
                          <a:r>
                            <a:rPr lang="en-US" altLang="ko-KR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(Residuals)</a:t>
                          </a:r>
                          <a:endParaRPr lang="ko-KR" altLang="en-US" sz="900">
                            <a:latin typeface="KoPubWorld돋움체 Medium" panose="00000600000000000000" pitchFamily="2" charset="-127"/>
                            <a:ea typeface="KoPubWorld돋움체 Medium" panose="00000600000000000000" pitchFamily="2" charset="-127"/>
                            <a:cs typeface="KoPubWorld돋움체 Medium" panose="00000600000000000000" pitchFamily="2" charset="-127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예측값과 실제값의 차이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806047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 제곱 합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900">
                              <a:latin typeface="KoPubWorld돋움체 Medium" panose="00000600000000000000" pitchFamily="2" charset="-127"/>
                              <a:ea typeface="KoPubWorld돋움체 Medium" panose="00000600000000000000" pitchFamily="2" charset="-127"/>
                              <a:cs typeface="KoPubWorld돋움체 Medium" panose="00000600000000000000" pitchFamily="2" charset="-127"/>
                            </a:rPr>
                            <a:t>잔차의 제곱 합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8565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652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20578</TotalTime>
  <Words>1626</Words>
  <Application>Microsoft Office PowerPoint</Application>
  <PresentationFormat>사용자 지정</PresentationFormat>
  <Paragraphs>278</Paragraphs>
  <Slides>29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6" baseType="lpstr">
      <vt:lpstr>Arial</vt:lpstr>
      <vt:lpstr>KoPubWorld돋움체 Medium</vt:lpstr>
      <vt:lpstr>굴림</vt:lpstr>
      <vt:lpstr>돋움체</vt:lpstr>
      <vt:lpstr>Cambria Math</vt:lpstr>
      <vt:lpstr>Wingdings</vt:lpstr>
      <vt:lpstr>KoPub돋움체 Medium</vt:lpstr>
      <vt:lpstr>맑은 고딕</vt:lpstr>
      <vt:lpstr>Calibri</vt:lpstr>
      <vt:lpstr>Calibri Light</vt:lpstr>
      <vt:lpstr>나눔스퀘어</vt:lpstr>
      <vt:lpstr>Times New Roman</vt:lpstr>
      <vt:lpstr>Cambria</vt:lpstr>
      <vt:lpstr>Wingdings 3</vt:lpstr>
      <vt:lpstr>나눔고딕 ExtraBold</vt:lpstr>
      <vt:lpstr>Office 테마</vt:lpstr>
      <vt:lpstr>Equation</vt:lpstr>
      <vt:lpstr>PowerPoint 프레젠테이션</vt:lpstr>
      <vt:lpstr>우리 아들의 키가 얼마나 클까?</vt:lpstr>
      <vt:lpstr>Contents</vt:lpstr>
      <vt:lpstr>PowerPoint 프레젠테이션</vt:lpstr>
      <vt:lpstr>변수의 개념</vt:lpstr>
      <vt:lpstr>분석에 필요한 데이터 유형</vt:lpstr>
      <vt:lpstr>변수 정규화 및 표준화</vt:lpstr>
      <vt:lpstr>파라미터의 개념</vt:lpstr>
      <vt:lpstr>용어정리, 변수 개념, 파라미터 개념</vt:lpstr>
      <vt:lpstr>설명 모델(Explanatory model) vs. 예측 모델(Predictive model)</vt:lpstr>
      <vt:lpstr>예측 모델링</vt:lpstr>
      <vt:lpstr>학습데이터 및 검증데이터 개념 및 분할 방식</vt:lpstr>
      <vt:lpstr>회귀 방정식 및 기본 가정</vt:lpstr>
      <vt:lpstr>PowerPoint 프레젠테이션</vt:lpstr>
      <vt:lpstr>회귀 계수 추정 방법</vt:lpstr>
      <vt:lpstr>예제: Toyota Corolla의 가격</vt:lpstr>
      <vt:lpstr>학습된 회귀 모델</vt:lpstr>
      <vt:lpstr>결정계수</vt:lpstr>
      <vt:lpstr>분산분석을 통한 회귀식 검증</vt:lpstr>
      <vt:lpstr>PowerPoint 프레젠테이션</vt:lpstr>
      <vt:lpstr>회귀분석으로 예측하기</vt:lpstr>
      <vt:lpstr>회귀 분석으로 예측하기</vt:lpstr>
      <vt:lpstr>잔차의 분포</vt:lpstr>
      <vt:lpstr>잔차 분석</vt:lpstr>
      <vt:lpstr>입력 변수의 수를 줄여야 하는 이유</vt:lpstr>
      <vt:lpstr>완전 탐색(Exhaustive Search)</vt:lpstr>
      <vt:lpstr>입력 변수 선택 방법</vt:lpstr>
      <vt:lpstr>모델(예측 변수 6개)</vt:lpstr>
      <vt:lpstr>정리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458</cp:revision>
  <dcterms:created xsi:type="dcterms:W3CDTF">2016-10-05T02:16:34Z</dcterms:created>
  <dcterms:modified xsi:type="dcterms:W3CDTF">2022-10-18T10:21:59Z</dcterms:modified>
</cp:coreProperties>
</file>